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1"/>
  </p:handoutMasterIdLst>
  <p:sldIdLst>
    <p:sldId id="287" r:id="rId2"/>
    <p:sldId id="288" r:id="rId3"/>
    <p:sldId id="289" r:id="rId4"/>
    <p:sldId id="290" r:id="rId5"/>
    <p:sldId id="292" r:id="rId6"/>
    <p:sldId id="293" r:id="rId7"/>
    <p:sldId id="294" r:id="rId8"/>
    <p:sldId id="296" r:id="rId9"/>
    <p:sldId id="298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660"/>
  </p:normalViewPr>
  <p:slideViewPr>
    <p:cSldViewPr snapToGrid="0">
      <p:cViewPr varScale="1">
        <p:scale>
          <a:sx n="74" d="100"/>
          <a:sy n="74" d="100"/>
        </p:scale>
        <p:origin x="3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BBD849-344E-4ABD-A744-C0DBD0FBD6DE}" type="datetimeFigureOut">
              <a:rPr lang="en-US" smtClean="0"/>
              <a:t>10/29/2023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8A5A95-5505-44CD-BFD4-9B717D88A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3465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DC37A-49D2-45C0-8E6C-048A457464D2}" type="datetimeFigureOut">
              <a:rPr lang="en-US" smtClean="0"/>
              <a:t>10/29/2023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0839C-D9FB-4958-8C5A-F4AA3FCA3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40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DC37A-49D2-45C0-8E6C-048A457464D2}" type="datetimeFigureOut">
              <a:rPr lang="en-US" smtClean="0"/>
              <a:t>10/29/2023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0839C-D9FB-4958-8C5A-F4AA3FCA3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35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DC37A-49D2-45C0-8E6C-048A457464D2}" type="datetimeFigureOut">
              <a:rPr lang="en-US" smtClean="0"/>
              <a:t>10/29/2023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0839C-D9FB-4958-8C5A-F4AA3FCA3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195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DC37A-49D2-45C0-8E6C-048A457464D2}" type="datetimeFigureOut">
              <a:rPr lang="en-US" smtClean="0"/>
              <a:t>10/29/2023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0839C-D9FB-4958-8C5A-F4AA3FCA3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604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DC37A-49D2-45C0-8E6C-048A457464D2}" type="datetimeFigureOut">
              <a:rPr lang="en-US" smtClean="0"/>
              <a:t>10/29/2023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0839C-D9FB-4958-8C5A-F4AA3FCA3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16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DC37A-49D2-45C0-8E6C-048A457464D2}" type="datetimeFigureOut">
              <a:rPr lang="en-US" smtClean="0"/>
              <a:t>10/29/2023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0839C-D9FB-4958-8C5A-F4AA3FCA3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318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DC37A-49D2-45C0-8E6C-048A457464D2}" type="datetimeFigureOut">
              <a:rPr lang="en-US" smtClean="0"/>
              <a:t>10/29/2023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0839C-D9FB-4958-8C5A-F4AA3FCA3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018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DC37A-49D2-45C0-8E6C-048A457464D2}" type="datetimeFigureOut">
              <a:rPr lang="en-US" smtClean="0"/>
              <a:t>10/29/2023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0839C-D9FB-4958-8C5A-F4AA3FCA3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4118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DC37A-49D2-45C0-8E6C-048A457464D2}" type="datetimeFigureOut">
              <a:rPr lang="en-US" smtClean="0"/>
              <a:t>10/29/2023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0839C-D9FB-4958-8C5A-F4AA3FCA3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705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DC37A-49D2-45C0-8E6C-048A457464D2}" type="datetimeFigureOut">
              <a:rPr lang="en-US" smtClean="0"/>
              <a:t>10/29/2023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0839C-D9FB-4958-8C5A-F4AA3FCA3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13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DC37A-49D2-45C0-8E6C-048A457464D2}" type="datetimeFigureOut">
              <a:rPr lang="en-US" smtClean="0"/>
              <a:t>10/29/2023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0839C-D9FB-4958-8C5A-F4AA3FCA3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151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4DC37A-49D2-45C0-8E6C-048A457464D2}" type="datetimeFigureOut">
              <a:rPr lang="en-US" smtClean="0"/>
              <a:t>10/29/2023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90839C-D9FB-4958-8C5A-F4AA3FCA3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727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FDD3CAA-CC09-D84C-6F59-8B796DFBC3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5997" y="977800"/>
            <a:ext cx="5723466" cy="5129785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2400" b="1" kern="1200" dirty="0">
                <a:solidFill>
                  <a:schemeClr val="tx1"/>
                </a:solidFill>
                <a:latin typeface="Georgia Pro Cond Semibold" panose="02040706050405020303" pitchFamily="18" charset="0"/>
              </a:rPr>
              <a:t>“Dairy goats have been so good to me to allow me to expand my world, my friendships and my experiences.  Over the years, I have had an ideal of what I believe to be the right kind of animal.  </a:t>
            </a:r>
            <a:br>
              <a:rPr lang="en-US" sz="2400" b="1" kern="1200" dirty="0">
                <a:solidFill>
                  <a:schemeClr val="tx1"/>
                </a:solidFill>
                <a:latin typeface="Georgia Pro Cond Semibold" panose="02040706050405020303" pitchFamily="18" charset="0"/>
              </a:rPr>
            </a:br>
            <a:r>
              <a:rPr lang="en-US" sz="2400" b="1" dirty="0">
                <a:latin typeface="Georgia Pro Cond Semibold" panose="02040706050405020303" pitchFamily="18" charset="0"/>
              </a:rPr>
              <a:t/>
            </a:r>
            <a:br>
              <a:rPr lang="en-US" sz="2400" b="1" dirty="0">
                <a:latin typeface="Georgia Pro Cond Semibold" panose="02040706050405020303" pitchFamily="18" charset="0"/>
              </a:rPr>
            </a:br>
            <a:r>
              <a:rPr lang="en-US" sz="2400" b="1" kern="1200" dirty="0">
                <a:solidFill>
                  <a:schemeClr val="tx1"/>
                </a:solidFill>
                <a:latin typeface="Georgia Pro Cond Semibold" panose="02040706050405020303" pitchFamily="18" charset="0"/>
              </a:rPr>
              <a:t>I look at my goats now and see what an improvement there is, but how much more improvement can be made.  I want to continue to have competitive animals in the show ring that are also hardy and productive animals at home.”</a:t>
            </a:r>
            <a:br>
              <a:rPr lang="en-US" sz="2400" b="1" kern="1200" dirty="0">
                <a:solidFill>
                  <a:schemeClr val="tx1"/>
                </a:solidFill>
                <a:latin typeface="Georgia Pro Cond Semibold" panose="02040706050405020303" pitchFamily="18" charset="0"/>
              </a:rPr>
            </a:br>
            <a:r>
              <a:rPr lang="en-US" sz="2400" b="1" kern="1200" dirty="0">
                <a:solidFill>
                  <a:schemeClr val="tx1"/>
                </a:solidFill>
                <a:latin typeface="Georgia Pro Cond Semibold" panose="02040706050405020303" pitchFamily="18" charset="0"/>
              </a:rPr>
              <a:t>		  </a:t>
            </a:r>
            <a:br>
              <a:rPr lang="en-US" sz="2400" b="1" kern="1200" dirty="0">
                <a:solidFill>
                  <a:schemeClr val="tx1"/>
                </a:solidFill>
                <a:latin typeface="Georgia Pro Cond Semibold" panose="02040706050405020303" pitchFamily="18" charset="0"/>
              </a:rPr>
            </a:br>
            <a:r>
              <a:rPr lang="en-US" sz="2400" b="1" dirty="0">
                <a:latin typeface="Georgia Pro Cond Semibold" panose="02040706050405020303" pitchFamily="18" charset="0"/>
              </a:rPr>
              <a:t>		</a:t>
            </a:r>
            <a:r>
              <a:rPr lang="en-US" sz="3100" b="1" dirty="0">
                <a:latin typeface="Georgia Pro Cond Semibold" panose="02040706050405020303" pitchFamily="18" charset="0"/>
              </a:rPr>
              <a:t>      </a:t>
            </a:r>
            <a:r>
              <a:rPr lang="en-US" sz="3100" b="1" kern="1200" dirty="0">
                <a:solidFill>
                  <a:schemeClr val="tx1"/>
                </a:solidFill>
                <a:latin typeface="Georgia Pro Cond Semibold" panose="02040706050405020303" pitchFamily="18" charset="0"/>
              </a:rPr>
              <a:t>- Melinda Butler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="" xmlns:a16="http://schemas.microsoft.com/office/drawing/2014/main" id="{B857B999-089B-4C85-81AC-431415A2023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43467" y="643466"/>
            <a:ext cx="5452531" cy="5573711"/>
          </a:xfrm>
          <a:prstGeom prst="rect">
            <a:avLst/>
          </a:prstGeom>
          <a:solidFill>
            <a:srgbClr val="FFFFFF"/>
          </a:solidFill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4" name="Content Placeholder 4" descr="A person with her hand on her chin&#10;&#10;Description automatically generated">
            <a:extLst>
              <a:ext uri="{FF2B5EF4-FFF2-40B4-BE49-F238E27FC236}">
                <a16:creationId xmlns="" xmlns:a16="http://schemas.microsoft.com/office/drawing/2014/main" id="{7E98D4D2-1710-DFA4-2952-78398AC49B8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4596"/>
          <a:stretch/>
        </p:blipFill>
        <p:spPr>
          <a:xfrm>
            <a:off x="964860" y="1010651"/>
            <a:ext cx="4809744" cy="4588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168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4DE35B4-98F2-5258-245C-A6C13E27F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 Black" panose="020B0A04020102020204" pitchFamily="34" charset="0"/>
              </a:rPr>
              <a:t>Alpines Were an Early Passion..</a:t>
            </a:r>
            <a:endParaRPr lang="en-US" dirty="0">
              <a:latin typeface="Arial Black" panose="020B0A04020102020204" pitchFamily="34" charset="0"/>
            </a:endParaRPr>
          </a:p>
        </p:txBody>
      </p:sp>
      <p:pic>
        <p:nvPicPr>
          <p:cNvPr id="5" name="Content Placeholder 4" descr="A person holding a goat&#10;&#10;Description automatically generated">
            <a:extLst>
              <a:ext uri="{FF2B5EF4-FFF2-40B4-BE49-F238E27FC236}">
                <a16:creationId xmlns="" xmlns:a16="http://schemas.microsoft.com/office/drawing/2014/main" id="{8ABE9453-562E-7F23-969C-F9302F4DCD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5994215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668FB82-10D1-94B9-0182-E6F0E0A89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139152" cy="1325563"/>
          </a:xfrm>
        </p:spPr>
        <p:txBody>
          <a:bodyPr/>
          <a:lstStyle/>
          <a:p>
            <a:pPr algn="ctr"/>
            <a:r>
              <a:rPr lang="en-US" b="1" dirty="0" smtClean="0">
                <a:latin typeface="Aharoni"/>
              </a:rPr>
              <a:t>Showing at the Pan-American Exposition</a:t>
            </a:r>
            <a:br>
              <a:rPr lang="en-US" b="1" dirty="0" smtClean="0">
                <a:latin typeface="Aharoni"/>
              </a:rPr>
            </a:br>
            <a:r>
              <a:rPr lang="en-US" b="1" dirty="0" smtClean="0">
                <a:latin typeface="Aharoni"/>
              </a:rPr>
              <a:t>Dallas, Texas</a:t>
            </a:r>
            <a:endParaRPr lang="en-US" b="1" dirty="0">
              <a:latin typeface="Aharoni"/>
            </a:endParaRPr>
          </a:p>
        </p:txBody>
      </p:sp>
      <p:pic>
        <p:nvPicPr>
          <p:cNvPr id="5" name="Content Placeholder 4" descr="A person holding a goat&#10;&#10;Description automatically generated">
            <a:extLst>
              <a:ext uri="{FF2B5EF4-FFF2-40B4-BE49-F238E27FC236}">
                <a16:creationId xmlns="" xmlns:a16="http://schemas.microsoft.com/office/drawing/2014/main" id="{141EF19C-3289-A635-6CCF-EEB8BAB904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978025"/>
            <a:ext cx="4351338" cy="4351338"/>
          </a:xfrm>
        </p:spPr>
      </p:pic>
      <p:pic>
        <p:nvPicPr>
          <p:cNvPr id="3" name="Content Placeholder 4" descr="A person holding a goat&#10;&#10;Description automatically generated">
            <a:extLst>
              <a:ext uri="{FF2B5EF4-FFF2-40B4-BE49-F238E27FC236}">
                <a16:creationId xmlns="" xmlns:a16="http://schemas.microsoft.com/office/drawing/2014/main" id="{AFBF3D24-02C7-7DBD-0E96-2D8EB412DB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9605" y="1978025"/>
            <a:ext cx="435133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2329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erson holding a goat&#10;&#10;Description automatically generated">
            <a:extLst>
              <a:ext uri="{FF2B5EF4-FFF2-40B4-BE49-F238E27FC236}">
                <a16:creationId xmlns="" xmlns:a16="http://schemas.microsoft.com/office/drawing/2014/main" id="{6F51CA60-E91B-FC5D-47A0-0C6BCBB654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7895" y="412124"/>
            <a:ext cx="5739081" cy="5739081"/>
          </a:xfrm>
        </p:spPr>
      </p:pic>
    </p:spTree>
    <p:extLst>
      <p:ext uri="{BB962C8B-B14F-4D97-AF65-F5344CB8AC3E}">
        <p14:creationId xmlns:p14="http://schemas.microsoft.com/office/powerpoint/2010/main" val="28240754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90AF76D-8409-445F-881F-E54201F9F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Aharoni"/>
              </a:rPr>
              <a:t>Melinda’s Parallel Life:  </a:t>
            </a:r>
            <a:br>
              <a:rPr lang="en-US" b="1" dirty="0" smtClean="0">
                <a:latin typeface="Aharoni"/>
              </a:rPr>
            </a:br>
            <a:r>
              <a:rPr lang="en-US" b="1" dirty="0" smtClean="0">
                <a:latin typeface="Aharoni"/>
              </a:rPr>
              <a:t>A Champion Barrel Racer!</a:t>
            </a:r>
            <a:endParaRPr lang="en-US" b="1" dirty="0">
              <a:latin typeface="Aharoni"/>
            </a:endParaRPr>
          </a:p>
        </p:txBody>
      </p:sp>
      <p:pic>
        <p:nvPicPr>
          <p:cNvPr id="5" name="Content Placeholder 4" descr="A person riding a horse&#10;&#10;Description automatically generated">
            <a:extLst>
              <a:ext uri="{FF2B5EF4-FFF2-40B4-BE49-F238E27FC236}">
                <a16:creationId xmlns="" xmlns:a16="http://schemas.microsoft.com/office/drawing/2014/main" id="{DEDCAEEF-7563-6DA6-95D5-4200BAF76F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13360036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4A6CCB3-F5CE-D1A9-9A9B-433877494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Aharoni"/>
              </a:rPr>
              <a:t>And Paint Horses!</a:t>
            </a:r>
            <a:endParaRPr lang="en-US" b="1" dirty="0">
              <a:latin typeface="Aharoni"/>
            </a:endParaRPr>
          </a:p>
        </p:txBody>
      </p:sp>
      <p:pic>
        <p:nvPicPr>
          <p:cNvPr id="5" name="Content Placeholder 4" descr="A person and person on a horse&#10;&#10;Description automatically generated">
            <a:extLst>
              <a:ext uri="{FF2B5EF4-FFF2-40B4-BE49-F238E27FC236}">
                <a16:creationId xmlns="" xmlns:a16="http://schemas.microsoft.com/office/drawing/2014/main" id="{D816DDBB-B455-8B43-5A08-EE3855A3FA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698" y="1960562"/>
            <a:ext cx="4351338" cy="4351338"/>
          </a:xfrm>
        </p:spPr>
      </p:pic>
      <p:pic>
        <p:nvPicPr>
          <p:cNvPr id="3" name="Content Placeholder 4" descr="A person holding a box&#10;&#10;Description automatically generated">
            <a:extLst>
              <a:ext uri="{FF2B5EF4-FFF2-40B4-BE49-F238E27FC236}">
                <a16:creationId xmlns="" xmlns:a16="http://schemas.microsoft.com/office/drawing/2014/main" id="{7DFB33A9-ED2E-193D-B5D4-F52906A1E28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9964" y="1960562"/>
            <a:ext cx="435133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6202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87AAA00-76EC-6504-8BB6-072C10FC2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 smtClean="0">
                <a:latin typeface="Arial Black" panose="020B0A04020102020204" pitchFamily="34" charset="0"/>
              </a:rPr>
              <a:t>Mentoring the Next Generation in Dairy Goats</a:t>
            </a:r>
            <a:endParaRPr lang="en-US" sz="3200" b="1" dirty="0">
              <a:latin typeface="Arial Black" panose="020B0A04020102020204" pitchFamily="34" charset="0"/>
            </a:endParaRPr>
          </a:p>
        </p:txBody>
      </p:sp>
      <p:pic>
        <p:nvPicPr>
          <p:cNvPr id="5" name="Content Placeholder 4" descr="A group of people posing with goats&#10;&#10;Description automatically generated">
            <a:extLst>
              <a:ext uri="{FF2B5EF4-FFF2-40B4-BE49-F238E27FC236}">
                <a16:creationId xmlns="" xmlns:a16="http://schemas.microsoft.com/office/drawing/2014/main" id="{8EDA3059-02A7-2087-411F-B09ED9176D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141537"/>
            <a:ext cx="4351338" cy="4351338"/>
          </a:xfrm>
        </p:spPr>
      </p:pic>
      <p:pic>
        <p:nvPicPr>
          <p:cNvPr id="3" name="Content Placeholder 4" descr="A group of women standing with a goat&#10;&#10;Description automatically generated">
            <a:extLst>
              <a:ext uri="{FF2B5EF4-FFF2-40B4-BE49-F238E27FC236}">
                <a16:creationId xmlns="" xmlns:a16="http://schemas.microsoft.com/office/drawing/2014/main" id="{09B9B19F-E2D0-08EF-4B40-C848E5D572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39" y="2141537"/>
            <a:ext cx="435133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2111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="" xmlns:a16="http://schemas.microsoft.com/office/drawing/2014/main" id="{63F5877B-98C7-49DD-83AB-0F6F57CB654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person standing on a beach&#10;&#10;Description automatically generated">
            <a:extLst>
              <a:ext uri="{FF2B5EF4-FFF2-40B4-BE49-F238E27FC236}">
                <a16:creationId xmlns="" xmlns:a16="http://schemas.microsoft.com/office/drawing/2014/main" id="{A109B6B0-35F4-0870-F7A7-4E5922676C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5"/>
          <a:stretch/>
        </p:blipFill>
        <p:spPr>
          <a:xfrm>
            <a:off x="7364078" y="-18"/>
            <a:ext cx="4827922" cy="6857999"/>
          </a:xfrm>
          <a:custGeom>
            <a:avLst/>
            <a:gdLst/>
            <a:ahLst/>
            <a:cxnLst/>
            <a:rect l="l" t="t" r="r" b="b"/>
            <a:pathLst>
              <a:path w="4827922" h="6858000">
                <a:moveTo>
                  <a:pt x="4441" y="0"/>
                </a:moveTo>
                <a:lnTo>
                  <a:pt x="4827922" y="0"/>
                </a:lnTo>
                <a:lnTo>
                  <a:pt x="4827922" y="6858000"/>
                </a:lnTo>
                <a:lnTo>
                  <a:pt x="0" y="6858000"/>
                </a:lnTo>
                <a:lnTo>
                  <a:pt x="106674" y="6638378"/>
                </a:lnTo>
                <a:cubicBezTo>
                  <a:pt x="530028" y="5720938"/>
                  <a:pt x="777229" y="4614948"/>
                  <a:pt x="777229" y="3424428"/>
                </a:cubicBezTo>
                <a:cubicBezTo>
                  <a:pt x="777229" y="2233909"/>
                  <a:pt x="530028" y="1127919"/>
                  <a:pt x="106674" y="210478"/>
                </a:cubicBezTo>
                <a:close/>
              </a:path>
            </a:pathLst>
          </a:custGeom>
        </p:spPr>
      </p:pic>
      <p:pic>
        <p:nvPicPr>
          <p:cNvPr id="3" name="Content Placeholder 4" descr="A person standing on a railing&#10;&#10;Description automatically generated">
            <a:extLst>
              <a:ext uri="{FF2B5EF4-FFF2-40B4-BE49-F238E27FC236}">
                <a16:creationId xmlns="" xmlns:a16="http://schemas.microsoft.com/office/drawing/2014/main" id="{4DFF53D6-8C43-4D31-3839-5048EABC345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16" r="25372"/>
          <a:stretch/>
        </p:blipFill>
        <p:spPr>
          <a:xfrm>
            <a:off x="3102617" y="1"/>
            <a:ext cx="4966290" cy="6857999"/>
          </a:xfrm>
          <a:custGeom>
            <a:avLst/>
            <a:gdLst/>
            <a:ahLst/>
            <a:cxnLst/>
            <a:rect l="l" t="t" r="r" b="b"/>
            <a:pathLst>
              <a:path w="4966290" h="6857999">
                <a:moveTo>
                  <a:pt x="0" y="0"/>
                </a:moveTo>
                <a:lnTo>
                  <a:pt x="4188230" y="0"/>
                </a:lnTo>
                <a:lnTo>
                  <a:pt x="4295735" y="210478"/>
                </a:lnTo>
                <a:cubicBezTo>
                  <a:pt x="4719089" y="1127919"/>
                  <a:pt x="4966290" y="2233909"/>
                  <a:pt x="4966290" y="3424428"/>
                </a:cubicBezTo>
                <a:cubicBezTo>
                  <a:pt x="4966290" y="4614948"/>
                  <a:pt x="4719089" y="5720938"/>
                  <a:pt x="4295735" y="6638378"/>
                </a:cubicBezTo>
                <a:lnTo>
                  <a:pt x="4183560" y="6857999"/>
                </a:lnTo>
                <a:lnTo>
                  <a:pt x="53039" y="6857999"/>
                </a:lnTo>
                <a:lnTo>
                  <a:pt x="132047" y="6695338"/>
                </a:lnTo>
                <a:cubicBezTo>
                  <a:pt x="555401" y="5777898"/>
                  <a:pt x="802602" y="4671908"/>
                  <a:pt x="802602" y="3481388"/>
                </a:cubicBezTo>
                <a:cubicBezTo>
                  <a:pt x="802602" y="2191659"/>
                  <a:pt x="512484" y="1001134"/>
                  <a:pt x="22579" y="42066"/>
                </a:cubicBezTo>
                <a:close/>
              </a:path>
            </a:pathLst>
          </a:custGeom>
        </p:spPr>
      </p:pic>
      <p:sp useBgFill="1">
        <p:nvSpPr>
          <p:cNvPr id="21" name="Freeform: Shape 20">
            <a:extLst>
              <a:ext uri="{FF2B5EF4-FFF2-40B4-BE49-F238E27FC236}">
                <a16:creationId xmlns="" xmlns:a16="http://schemas.microsoft.com/office/drawing/2014/main" id="{4EA91930-66BC-4C41-B4F5-C31EB216F64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3" name="Freeform: Shape 22">
            <a:extLst>
              <a:ext uri="{FF2B5EF4-FFF2-40B4-BE49-F238E27FC236}">
                <a16:creationId xmlns="" xmlns:a16="http://schemas.microsoft.com/office/drawing/2014/main" id="{6313CF8F-B436-401E-9575-DE0F8E8B5B1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="" xmlns:a16="http://schemas.microsoft.com/office/drawing/2014/main" id="{2A38CFE9-C30A-4551-ACCB-D5808FBC39C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1016867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67EF550F-47CE-4FB2-9DAC-12AD835C833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38912" y="2089941"/>
            <a:ext cx="2834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Content Placeholder 15">
            <a:extLst>
              <a:ext uri="{FF2B5EF4-FFF2-40B4-BE49-F238E27FC236}">
                <a16:creationId xmlns="" xmlns:a16="http://schemas.microsoft.com/office/drawing/2014/main" id="{15DD35E8-7CD7-B2EB-3EE5-EE5D716E14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056" y="2258171"/>
            <a:ext cx="2804504" cy="39187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5400" b="1" dirty="0" smtClean="0"/>
              <a:t>Traveling to Israel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33570762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18942E4-4F77-B8FC-02CC-C9C7A755D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Arial Black" panose="020B0A04020102020204" pitchFamily="34" charset="0"/>
              </a:rPr>
              <a:t>With Fellow Goat Friends:  </a:t>
            </a:r>
            <a:br>
              <a:rPr lang="en-US" b="1" dirty="0" smtClean="0">
                <a:latin typeface="Arial Black" panose="020B0A04020102020204" pitchFamily="34" charset="0"/>
              </a:rPr>
            </a:br>
            <a:r>
              <a:rPr lang="en-US" b="1" dirty="0" smtClean="0">
                <a:latin typeface="Arial Black" panose="020B0A04020102020204" pitchFamily="34" charset="0"/>
              </a:rPr>
              <a:t>Past &amp; Present</a:t>
            </a:r>
            <a:endParaRPr lang="en-US" b="1" dirty="0">
              <a:latin typeface="Arial Black" panose="020B0A04020102020204" pitchFamily="34" charset="0"/>
            </a:endParaRPr>
          </a:p>
        </p:txBody>
      </p:sp>
      <p:pic>
        <p:nvPicPr>
          <p:cNvPr id="5" name="Content Placeholder 4" descr="A group of people standing next to a table with a cake&#10;&#10;Description automatically generated">
            <a:extLst>
              <a:ext uri="{FF2B5EF4-FFF2-40B4-BE49-F238E27FC236}">
                <a16:creationId xmlns="" xmlns:a16="http://schemas.microsoft.com/office/drawing/2014/main" id="{796B8279-0D7A-8425-6C2F-68D58E7972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2162" y="2327901"/>
            <a:ext cx="4106640" cy="4106640"/>
          </a:xfrm>
        </p:spPr>
      </p:pic>
      <p:pic>
        <p:nvPicPr>
          <p:cNvPr id="4" name="Content Placeholder 4" descr="A couple of women holding books and a cup of coffee&#10;&#10;Description automatically generated">
            <a:extLst>
              <a:ext uri="{FF2B5EF4-FFF2-40B4-BE49-F238E27FC236}">
                <a16:creationId xmlns="" xmlns:a16="http://schemas.microsoft.com/office/drawing/2014/main" id="{696F366E-667B-0456-F9CF-A6D9255DC2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859" y="2327901"/>
            <a:ext cx="4106639" cy="4106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4433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</TotalTime>
  <Words>78</Words>
  <Application>Microsoft Office PowerPoint</Application>
  <PresentationFormat>Widescreen</PresentationFormat>
  <Paragraphs>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Aharoni</vt:lpstr>
      <vt:lpstr>Arial</vt:lpstr>
      <vt:lpstr>Arial Black</vt:lpstr>
      <vt:lpstr>Calibri</vt:lpstr>
      <vt:lpstr>Calibri Light</vt:lpstr>
      <vt:lpstr>Georgia Pro Cond Semibold</vt:lpstr>
      <vt:lpstr>Office Theme</vt:lpstr>
      <vt:lpstr>“Dairy goats have been so good to me to allow me to expand my world, my friendships and my experiences.  Over the years, I have had an ideal of what I believe to be the right kind of animal.    I look at my goats now and see what an improvement there is, but how much more improvement can be made.  I want to continue to have competitive animals in the show ring that are also hardy and productive animals at home.”              - Melinda Butler</vt:lpstr>
      <vt:lpstr>Alpines Were an Early Passion..</vt:lpstr>
      <vt:lpstr>Showing at the Pan-American Exposition Dallas, Texas</vt:lpstr>
      <vt:lpstr>PowerPoint Presentation</vt:lpstr>
      <vt:lpstr>Melinda’s Parallel Life:   A Champion Barrel Racer!</vt:lpstr>
      <vt:lpstr>And Paint Horses!</vt:lpstr>
      <vt:lpstr>Mentoring the Next Generation in Dairy Goats</vt:lpstr>
      <vt:lpstr>PowerPoint Presentation</vt:lpstr>
      <vt:lpstr>With Fellow Goat Friends:   Past &amp; Present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ADGA’s Longest Continuous Memberships</dc:title>
  <dc:creator>James Thompson</dc:creator>
  <cp:lastModifiedBy>James Thompson</cp:lastModifiedBy>
  <cp:revision>30</cp:revision>
  <dcterms:created xsi:type="dcterms:W3CDTF">2023-10-16T00:56:58Z</dcterms:created>
  <dcterms:modified xsi:type="dcterms:W3CDTF">2023-10-29T16:54:18Z</dcterms:modified>
</cp:coreProperties>
</file>