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76" r:id="rId5"/>
    <p:sldId id="280" r:id="rId6"/>
    <p:sldId id="262" r:id="rId7"/>
    <p:sldId id="278" r:id="rId8"/>
    <p:sldId id="264" r:id="rId9"/>
    <p:sldId id="260" r:id="rId10"/>
    <p:sldId id="266" r:id="rId11"/>
    <p:sldId id="267" r:id="rId12"/>
    <p:sldId id="270" r:id="rId13"/>
    <p:sldId id="272" r:id="rId14"/>
    <p:sldId id="281" r:id="rId15"/>
    <p:sldId id="268" r:id="rId16"/>
    <p:sldId id="282" r:id="rId17"/>
    <p:sldId id="277" r:id="rId18"/>
    <p:sldId id="285" r:id="rId19"/>
    <p:sldId id="286" r:id="rId20"/>
    <p:sldId id="279" r:id="rId21"/>
    <p:sldId id="283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EB5E42-7D31-4BE1-9242-ADA45CFE18EE}" v="6" dt="2024-09-26T04:31:15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D747-630B-27B0-63ED-628F8B6D6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4A71C-2F2A-7729-32A4-D0BCC0436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5EC80-2899-BB90-9FBB-B840145AD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A4363-751F-69D4-FC61-A27B3ABB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F9554-C5B5-B1BD-1BE8-787DF6CC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9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C0A91-4946-4512-01E2-A7035B3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731CD-DC68-E05B-3608-3A1B74B1E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42EFF-F0E7-67D3-6520-990051C6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55557-5C77-4C74-D6E7-6FCF31CF8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AF32F-F9A1-9328-8F99-6AD679BEB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0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BB01A-56E7-727C-4828-E4957ED44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FC642-AE95-1AE7-56E4-65EDF7A21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651C4-2B2A-1F06-33B2-1D7B7B68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FC71E-B5D3-82B4-D3EA-D4B10149B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46D88-0B64-611E-00D0-3C69D9C3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7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9A25-C038-6397-E7A4-D03A1891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A8DE6-2BCE-1833-A4C5-A62C29CB9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5D98E-8A3D-D3D6-282F-A1A2A9F86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F343AB-AEAB-70D9-71F3-650464BE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6125D-5F14-FC9A-AE33-7701303D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EE492-4746-EAB7-4D39-EE5E5434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32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A7F72-923C-B873-9898-0E00C94E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0666D-7D08-5D97-79C1-1AFDF2D17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77092-AE08-E4F9-6672-0F4F9A7EC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B2F7AC-ADA6-10DF-DBB1-FAEC881EA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D90E31-F74D-64E9-D1BC-4CC8A4B980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159C2-A46F-4683-96D6-4C1D416E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6B9835-AE34-3846-42A6-AC4A5804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BC474A-8919-027A-AE5A-3F7239C3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0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B534-A898-B54F-74CD-338FDC30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8000B3-85B8-50EB-F3EE-8CBE6432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452FEA-1760-3074-54CA-C6AC16B6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A43CE5-2C15-6D97-1C68-176213824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3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6B9B1-35EA-48FC-9044-8F090E5D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C656E-2742-14D8-61A5-F1F1F9C3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975FA-348C-FF45-B865-A4F92F209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3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5CEF-AA2C-1529-D55E-03914BB7A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73A8B-B8F7-E683-5D34-2AC6B504D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BCFB3-8D44-97CC-8550-B28983A89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B44E4D-F078-BDF1-C67A-FB6EA1858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C7D53-0663-1579-91C1-010BDAAE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6339F-6495-FA9D-F192-0C92B12D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6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F9B5-D110-EA43-B49E-C2195BD5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B4702-2E2E-7790-A74F-215B2326A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57E5E-8A46-D8A2-2DE6-169F0F353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5215FC-D7A9-822B-7078-6EACF598B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87816-97CD-049E-EA6C-5F990EC21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2A3E8-12BB-1DA1-9274-6017ED5E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2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67B5-E58D-F589-D181-AA2CABA2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4DEC58-AE20-30B9-7D45-6E1D9179B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883F5-811A-0A72-C6F2-6BDA6C14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5868F-BB62-4096-9C60-4094F23D2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890D9-B8D0-97D7-E1B2-76DF3298A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3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BA4725-AD7E-E334-D077-B5B3A67B8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DB89F-3951-9889-2764-90F57BC62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E8306-1E46-8AE0-E204-10478B97D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0D3F-8D5A-16AB-C146-01CDB591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0E27B-0E6A-4AC3-3005-DFCE0B55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1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C587E3-1DB7-D8B2-8E6F-5356DB8A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1A460-11F6-5EC7-064B-09A6AEC35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6D6CC-70B3-CB6E-2E3E-F166C78BF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B0F80-2EB0-4C94-84EC-9CFB32A86C0A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7F524-4A48-9945-FCC1-D15FF50D8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59EBC-0AC8-E7A9-F8C0-13B0726BE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86079-037C-4A19-86D8-4C192594F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15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FA324-145E-B0E0-BC30-F8DAA14A1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accent3"/>
                </a:solidFill>
                <a:latin typeface="Modern Love" panose="04090805081005020601" pitchFamily="82" charset="0"/>
              </a:rPr>
              <a:t>Karyl Dronen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F4DBB-6BF8-E155-7157-C3945F777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577" y="3888641"/>
            <a:ext cx="10907486" cy="1655762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Modern Love" panose="04090805081005020601" pitchFamily="82" charset="0"/>
              </a:rPr>
              <a:t>Two Breed Pioneer &amp; Products Champion</a:t>
            </a:r>
          </a:p>
        </p:txBody>
      </p:sp>
    </p:spTree>
    <p:extLst>
      <p:ext uri="{BB962C8B-B14F-4D97-AF65-F5344CB8AC3E}">
        <p14:creationId xmlns:p14="http://schemas.microsoft.com/office/powerpoint/2010/main" val="3544889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B1ED-8D4C-18B5-32AB-C3888F348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043" y="480872"/>
            <a:ext cx="3812177" cy="794250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Early Years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5C1C1-0ED0-502C-BFD0-8A5FE2A09AC1}"/>
              </a:ext>
            </a:extLst>
          </p:cNvPr>
          <p:cNvSpPr txBox="1"/>
          <p:nvPr/>
        </p:nvSpPr>
        <p:spPr>
          <a:xfrm>
            <a:off x="580634" y="1158331"/>
            <a:ext cx="445500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odern Love" panose="04090805081005020601" pitchFamily="82" charset="0"/>
              </a:rPr>
              <a:t>Born a Farmer (Karyl Farmer) &amp; Raised around Denver, 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odern Love" panose="04090805081005020601" pitchFamily="82" charset="0"/>
              </a:rPr>
              <a:t>Karyl’s Father Operated “Farmers Greenhouse”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odern Love" panose="04090805081005020601" pitchFamily="82" charset="0"/>
              </a:rPr>
              <a:t>4-H, Future Farmers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odern Love" panose="04090805081005020601" pitchFamily="82" charset="0"/>
              </a:rPr>
              <a:t>ADGA Junior Member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odern Love" panose="04090805081005020601" pitchFamily="82" charset="0"/>
              </a:rPr>
              <a:t>Joined the Navy!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odern Love" panose="04090805081005020601" pitchFamily="82" charset="0"/>
              </a:rPr>
              <a:t>Further Education - as a Dietician / Nutritionist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E9BBDEB-C393-06F9-25F9-0E9988AE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174" y="2601554"/>
            <a:ext cx="3295650" cy="298132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0" name="Picture 9" descr="A person with short dark hair wearing glasses&#10;&#10;Description automatically generated">
            <a:extLst>
              <a:ext uri="{FF2B5EF4-FFF2-40B4-BE49-F238E27FC236}">
                <a16:creationId xmlns:a16="http://schemas.microsoft.com/office/drawing/2014/main" id="{F57687F2-0E06-C739-228C-B6AA1E693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204" y="2825392"/>
            <a:ext cx="2047875" cy="253365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1729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C961B-E186-9B0D-D2C4-9B848477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Beginning Goat Years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970DF-7280-6DB6-2F88-494704DEFEFC}"/>
              </a:ext>
            </a:extLst>
          </p:cNvPr>
          <p:cNvSpPr txBox="1"/>
          <p:nvPr/>
        </p:nvSpPr>
        <p:spPr>
          <a:xfrm>
            <a:off x="581629" y="1813950"/>
            <a:ext cx="43723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Modern Love" panose="04090805081005020601" pitchFamily="82" charset="0"/>
              </a:rPr>
              <a:t>Married &amp; Moved to Finlayson, MN</a:t>
            </a:r>
          </a:p>
          <a:p>
            <a:endParaRPr lang="en-US" sz="28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Modern Love" panose="04090805081005020601" pitchFamily="82" charset="0"/>
              </a:rPr>
              <a:t>Started with Goats in the 70’s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Modern Love" panose="04090805081005020601" pitchFamily="8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Modern Love" panose="04090805081005020601" pitchFamily="82" charset="0"/>
              </a:rPr>
              <a:t>Body Shops Herd in the 80’s - Husband Had an Auto Body Shop)</a:t>
            </a:r>
          </a:p>
        </p:txBody>
      </p:sp>
      <p:pic>
        <p:nvPicPr>
          <p:cNvPr id="6" name="Content Placeholder 4" descr="A person walking a goat">
            <a:extLst>
              <a:ext uri="{FF2B5EF4-FFF2-40B4-BE49-F238E27FC236}">
                <a16:creationId xmlns:a16="http://schemas.microsoft.com/office/drawing/2014/main" id="{B40D7A67-4655-E44D-3406-7ECF943B2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2" t="26419" r="30675" b="6462"/>
          <a:stretch/>
        </p:blipFill>
        <p:spPr>
          <a:xfrm>
            <a:off x="5743126" y="1927871"/>
            <a:ext cx="5076966" cy="4565004"/>
          </a:xfr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782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A21E1-7E1F-A22C-CAC9-01C67428C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1" y="283580"/>
            <a:ext cx="7064829" cy="719092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Other...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7B127-2B1C-D4DB-E24D-FA5C347E6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730" y="1574156"/>
            <a:ext cx="6839148" cy="4634504"/>
          </a:xfrm>
        </p:spPr>
        <p:txBody>
          <a:bodyPr>
            <a:normAutofit fontScale="32500" lnSpcReduction="20000"/>
          </a:bodyPr>
          <a:lstStyle/>
          <a:p>
            <a:pPr lvl="1"/>
            <a:r>
              <a:rPr lang="en-US" sz="7400" dirty="0">
                <a:latin typeface="Modern Love" panose="04090805081005020601" pitchFamily="82" charset="0"/>
              </a:rPr>
              <a:t>Started with Goats - her neighbors, Leif &amp; Bertha Jorgensen had goats!</a:t>
            </a:r>
          </a:p>
          <a:p>
            <a:pPr lvl="1"/>
            <a:endParaRPr lang="en-US" sz="7400" dirty="0">
              <a:latin typeface="Modern Love" panose="04090805081005020601" pitchFamily="82" charset="0"/>
            </a:endParaRPr>
          </a:p>
          <a:p>
            <a:pPr lvl="1"/>
            <a:r>
              <a:rPr lang="en-US" sz="7400" dirty="0">
                <a:latin typeface="Modern Love" panose="04090805081005020601" pitchFamily="82" charset="0"/>
              </a:rPr>
              <a:t>Minnesota Mentors – Linda Libra and Marjorie Kitchen</a:t>
            </a:r>
          </a:p>
          <a:p>
            <a:pPr lvl="1"/>
            <a:endParaRPr lang="en-US" sz="7400" dirty="0">
              <a:latin typeface="Modern Love" panose="04090805081005020601" pitchFamily="82" charset="0"/>
            </a:endParaRPr>
          </a:p>
          <a:p>
            <a:pPr lvl="1"/>
            <a:r>
              <a:rPr lang="en-US" sz="7400" dirty="0">
                <a:latin typeface="Modern Love" panose="04090805081005020601" pitchFamily="82" charset="0"/>
              </a:rPr>
              <a:t>Retired to SE Minnesota with housemate Marge &amp; some neighbors up the hill, the Thompsons</a:t>
            </a:r>
          </a:p>
          <a:p>
            <a:pPr lvl="1"/>
            <a:endParaRPr lang="en-US" sz="7400" dirty="0">
              <a:latin typeface="Modern Love" panose="04090805081005020601" pitchFamily="82" charset="0"/>
            </a:endParaRPr>
          </a:p>
          <a:p>
            <a:pPr lvl="1"/>
            <a:r>
              <a:rPr lang="en-US" sz="7400" dirty="0">
                <a:latin typeface="Modern Love" panose="04090805081005020601" pitchFamily="82" charset="0"/>
              </a:rPr>
              <a:t>Currently “about” 40 goats</a:t>
            </a:r>
          </a:p>
          <a:p>
            <a:pPr lvl="1"/>
            <a:endParaRPr lang="en-US" sz="7400" dirty="0">
              <a:latin typeface="Modern Love" panose="04090805081005020601" pitchFamily="82" charset="0"/>
            </a:endParaRPr>
          </a:p>
          <a:p>
            <a:pPr lvl="1"/>
            <a:r>
              <a:rPr lang="en-US" sz="7400" dirty="0">
                <a:latin typeface="Modern Love" panose="04090805081005020601" pitchFamily="82" charset="0"/>
              </a:rPr>
              <a:t>Currently mentoring 3 nearby herds &amp; other youth over the years</a:t>
            </a:r>
          </a:p>
          <a:p>
            <a:pPr lvl="1"/>
            <a:endParaRPr lang="en-US" sz="9200" dirty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  <p:pic>
        <p:nvPicPr>
          <p:cNvPr id="5" name="Picture 4" descr="A group of people standing in front of a trailer&#10;&#10;Description automatically generated">
            <a:extLst>
              <a:ext uri="{FF2B5EF4-FFF2-40B4-BE49-F238E27FC236}">
                <a16:creationId xmlns:a16="http://schemas.microsoft.com/office/drawing/2014/main" id="{78BD296C-8779-93E0-14E7-1586A4B99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13" y="1002672"/>
            <a:ext cx="3123014" cy="22729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A group of people posing with a blue ribbon&#10;&#10;Description automatically generated">
            <a:extLst>
              <a:ext uri="{FF2B5EF4-FFF2-40B4-BE49-F238E27FC236}">
                <a16:creationId xmlns:a16="http://schemas.microsoft.com/office/drawing/2014/main" id="{14E1A33D-B61F-0F40-398E-D6CA5C1D1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69" y="3637667"/>
            <a:ext cx="3095686" cy="257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8671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C8720-4FAB-0F0F-4E54-E4A938AE9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469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The </a:t>
            </a:r>
            <a:r>
              <a:rPr lang="en-US" dirty="0" err="1">
                <a:latin typeface="Modern Love" panose="04090805081005020601" pitchFamily="82" charset="0"/>
              </a:rPr>
              <a:t>Oberhaslis</a:t>
            </a:r>
            <a:r>
              <a:rPr lang="en-US" dirty="0">
                <a:latin typeface="Modern Love" panose="04090805081005020601" pitchFamily="82" charset="0"/>
              </a:rPr>
              <a:t>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46FB-1BF5-F941-9A04-CB6CB1B9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253330"/>
            <a:ext cx="11756571" cy="539566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3200" dirty="0">
                <a:latin typeface="Modern Love" panose="04090805081005020601" pitchFamily="82" charset="0"/>
              </a:rPr>
              <a:t>Karyl encouraged Linda Libra to learn AI in the 80’s</a:t>
            </a: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 </a:t>
            </a: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They purchased a semen tank together</a:t>
            </a:r>
          </a:p>
          <a:p>
            <a:pPr lvl="1"/>
            <a:endParaRPr lang="en-US" sz="3200" dirty="0">
              <a:latin typeface="Modern Love" panose="04090805081005020601" pitchFamily="82" charset="0"/>
            </a:endParaRP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They visited Dorothea Custer’s Seneca Valley Obers</a:t>
            </a:r>
          </a:p>
          <a:p>
            <a:pPr lvl="1"/>
            <a:endParaRPr lang="en-US" sz="3200" dirty="0">
              <a:latin typeface="Modern Love" panose="04090805081005020601" pitchFamily="82" charset="0"/>
            </a:endParaRP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On the 2nd visit in 1985, Karyl bought 2 doe kids</a:t>
            </a: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 </a:t>
            </a: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One was </a:t>
            </a:r>
            <a:r>
              <a:rPr lang="en-US" sz="3200" dirty="0" err="1">
                <a:latin typeface="Modern Love" panose="04090805081005020601" pitchFamily="82" charset="0"/>
              </a:rPr>
              <a:t>AI’d</a:t>
            </a:r>
            <a:r>
              <a:rPr lang="en-US" sz="3200" dirty="0">
                <a:latin typeface="Modern Love" panose="04090805081005020601" pitchFamily="82" charset="0"/>
              </a:rPr>
              <a:t> by Linda to Lyme Kiln Hans Michael </a:t>
            </a:r>
          </a:p>
          <a:p>
            <a:pPr lvl="1"/>
            <a:endParaRPr lang="en-US" sz="3200" dirty="0">
              <a:latin typeface="Modern Love" panose="04090805081005020601" pitchFamily="82" charset="0"/>
            </a:endParaRP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Karyl named the resulting doe kid Cherry Pie</a:t>
            </a:r>
          </a:p>
          <a:p>
            <a:pPr lvl="1"/>
            <a:endParaRPr lang="en-US" sz="3200" dirty="0">
              <a:latin typeface="Modern Love" panose="04090805081005020601" pitchFamily="82" charset="0"/>
            </a:endParaRPr>
          </a:p>
          <a:p>
            <a:pPr lvl="1"/>
            <a:r>
              <a:rPr lang="en-US" sz="3200" dirty="0">
                <a:latin typeface="Modern Love" panose="04090805081005020601" pitchFamily="82" charset="0"/>
              </a:rPr>
              <a:t>The rest is history</a:t>
            </a:r>
          </a:p>
          <a:p>
            <a:pPr lvl="1"/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641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4EAE5-1A3D-0C3C-DF9E-91A4E9511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31" y="353550"/>
            <a:ext cx="11458936" cy="1325563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National Shows – Cherry Pie </a:t>
            </a:r>
            <a:br>
              <a:rPr lang="en-US" dirty="0">
                <a:latin typeface="Modern Love" panose="04090805081005020601" pitchFamily="82" charset="0"/>
              </a:rPr>
            </a:br>
            <a:r>
              <a:rPr lang="en-US" dirty="0">
                <a:latin typeface="Modern Love" panose="04090805081005020601" pitchFamily="82" charset="0"/>
              </a:rPr>
              <a:t>(w/ Ice Cream on Top)</a:t>
            </a:r>
          </a:p>
        </p:txBody>
      </p:sp>
      <p:pic>
        <p:nvPicPr>
          <p:cNvPr id="4" name="Picture 3" descr="A goat standing in front of a person">
            <a:extLst>
              <a:ext uri="{FF2B5EF4-FFF2-40B4-BE49-F238E27FC236}">
                <a16:creationId xmlns:a16="http://schemas.microsoft.com/office/drawing/2014/main" id="{3645B685-1FA8-0150-56CE-A4AFBBBF9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543" y="1679113"/>
            <a:ext cx="5267816" cy="39577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88C7E7-E432-EC5E-17F4-69059FAFE0DD}"/>
              </a:ext>
            </a:extLst>
          </p:cNvPr>
          <p:cNvSpPr txBox="1"/>
          <p:nvPr/>
        </p:nvSpPr>
        <p:spPr>
          <a:xfrm>
            <a:off x="1828801" y="5806604"/>
            <a:ext cx="8718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odern Love" panose="04090805081005020601" pitchFamily="82" charset="0"/>
              </a:rPr>
              <a:t>SGCH Body Shops 21 Cherry Pie in 1990</a:t>
            </a:r>
          </a:p>
          <a:p>
            <a:r>
              <a:rPr lang="en-US" sz="2800" dirty="0">
                <a:latin typeface="Modern Love" panose="04090805081005020601" pitchFamily="82" charset="0"/>
              </a:rPr>
              <a:t>Her 2</a:t>
            </a:r>
            <a:r>
              <a:rPr lang="en-US" sz="2800" baseline="30000" dirty="0">
                <a:latin typeface="Modern Love" panose="04090805081005020601" pitchFamily="82" charset="0"/>
              </a:rPr>
              <a:t>nd</a:t>
            </a:r>
            <a:r>
              <a:rPr lang="en-US" sz="2800" dirty="0">
                <a:latin typeface="Modern Love" panose="04090805081005020601" pitchFamily="82" charset="0"/>
              </a:rPr>
              <a:t> of 5 Consecutive National Championships</a:t>
            </a:r>
          </a:p>
        </p:txBody>
      </p:sp>
    </p:spTree>
    <p:extLst>
      <p:ext uri="{BB962C8B-B14F-4D97-AF65-F5344CB8AC3E}">
        <p14:creationId xmlns:p14="http://schemas.microsoft.com/office/powerpoint/2010/main" val="176555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B8F4A-BD62-7C2B-F8BC-44674337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SGCH Body Shops 21 Cherry Pie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0D568-D7B0-D42D-2222-83D66DFEB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438" y="1883960"/>
            <a:ext cx="8684906" cy="4351338"/>
          </a:xfrm>
        </p:spPr>
        <p:txBody>
          <a:bodyPr/>
          <a:lstStyle/>
          <a:p>
            <a:r>
              <a:rPr lang="en-US" sz="3200" dirty="0">
                <a:latin typeface="Modern Love" panose="04090805081005020601" pitchFamily="82" charset="0"/>
              </a:rPr>
              <a:t>National Show Grand Champion Oberhasli</a:t>
            </a:r>
          </a:p>
          <a:p>
            <a:pPr marL="0" indent="0">
              <a:buNone/>
            </a:pPr>
            <a:endParaRPr lang="en-US" dirty="0">
              <a:latin typeface="Modern Love" panose="04090805081005020601" pitchFamily="82" charset="0"/>
            </a:endParaRPr>
          </a:p>
          <a:p>
            <a:pPr lvl="1"/>
            <a:r>
              <a:rPr lang="en-US" sz="2800" dirty="0">
                <a:latin typeface="Modern Love" panose="04090805081005020601" pitchFamily="82" charset="0"/>
              </a:rPr>
              <a:t>1989 – Oklahoma City, OK - Peggy Considine</a:t>
            </a:r>
          </a:p>
          <a:p>
            <a:pPr lvl="1"/>
            <a:r>
              <a:rPr lang="en-US" sz="2800" dirty="0">
                <a:latin typeface="Modern Love" panose="04090805081005020601" pitchFamily="82" charset="0"/>
              </a:rPr>
              <a:t>1990 – Pomona, CA – Sue Barker</a:t>
            </a:r>
          </a:p>
          <a:p>
            <a:pPr lvl="1"/>
            <a:r>
              <a:rPr lang="en-US" sz="2800" dirty="0">
                <a:latin typeface="Modern Love" panose="04090805081005020601" pitchFamily="82" charset="0"/>
              </a:rPr>
              <a:t>1991 – Gillette, WY – Jeff Klein</a:t>
            </a:r>
          </a:p>
          <a:p>
            <a:pPr lvl="1"/>
            <a:r>
              <a:rPr lang="en-US" sz="2800" dirty="0">
                <a:latin typeface="Modern Love" panose="04090805081005020601" pitchFamily="82" charset="0"/>
              </a:rPr>
              <a:t>1992 – Amarillo, TX – Steve Richter</a:t>
            </a:r>
          </a:p>
          <a:p>
            <a:pPr lvl="1"/>
            <a:r>
              <a:rPr lang="en-US" sz="2800" dirty="0">
                <a:latin typeface="Modern Love" panose="04090805081005020601" pitchFamily="82" charset="0"/>
              </a:rPr>
              <a:t>1993 – Harrisburg, PA – Joan Dean Rowe</a:t>
            </a:r>
          </a:p>
        </p:txBody>
      </p:sp>
    </p:spTree>
    <p:extLst>
      <p:ext uri="{BB962C8B-B14F-4D97-AF65-F5344CB8AC3E}">
        <p14:creationId xmlns:p14="http://schemas.microsoft.com/office/powerpoint/2010/main" val="368001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62B79-FC4F-323C-72A3-7145C163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Not Just One Pretty Face</a:t>
            </a:r>
          </a:p>
        </p:txBody>
      </p:sp>
      <p:pic>
        <p:nvPicPr>
          <p:cNvPr id="5" name="Content Placeholder 4" descr="A person holding a goat&#10;&#10;Description automatically generated">
            <a:extLst>
              <a:ext uri="{FF2B5EF4-FFF2-40B4-BE49-F238E27FC236}">
                <a16:creationId xmlns:a16="http://schemas.microsoft.com/office/drawing/2014/main" id="{E71C7A05-44A3-1036-AEB0-804BE7BFA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74" y="1518410"/>
            <a:ext cx="5132626" cy="4319154"/>
          </a:xfrm>
          <a:ln w="28575">
            <a:solidFill>
              <a:schemeClr val="tx1"/>
            </a:solidFill>
          </a:ln>
        </p:spPr>
      </p:pic>
      <p:pic>
        <p:nvPicPr>
          <p:cNvPr id="3" name="Content Placeholder 4" descr="A black and white photo of a goat&#10;&#10;Description automatically generated">
            <a:extLst>
              <a:ext uri="{FF2B5EF4-FFF2-40B4-BE49-F238E27FC236}">
                <a16:creationId xmlns:a16="http://schemas.microsoft.com/office/drawing/2014/main" id="{1ACB9E2A-41E0-5A38-B703-B7A0ED708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18410"/>
            <a:ext cx="5260543" cy="43057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3336D8-D645-AC79-7A79-C657289D1731}"/>
              </a:ext>
            </a:extLst>
          </p:cNvPr>
          <p:cNvSpPr txBox="1"/>
          <p:nvPr/>
        </p:nvSpPr>
        <p:spPr>
          <a:xfrm>
            <a:off x="218942" y="6009842"/>
            <a:ext cx="502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Modern Love" panose="04090805081005020601" pitchFamily="82" charset="0"/>
              </a:rPr>
              <a:t>Cherry Pie – 1992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0843B-055A-9C3D-CCB9-87A3A1689D35}"/>
              </a:ext>
            </a:extLst>
          </p:cNvPr>
          <p:cNvSpPr txBox="1"/>
          <p:nvPr/>
        </p:nvSpPr>
        <p:spPr>
          <a:xfrm>
            <a:off x="5906768" y="5936003"/>
            <a:ext cx="5639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Modern Love" panose="04090805081005020601" pitchFamily="82" charset="0"/>
              </a:rPr>
              <a:t>Body Shops F Katie’s Taco </a:t>
            </a:r>
          </a:p>
          <a:p>
            <a:pPr algn="ctr"/>
            <a:r>
              <a:rPr lang="en-US" sz="2400" dirty="0">
                <a:latin typeface="Modern Love" panose="04090805081005020601" pitchFamily="82" charset="0"/>
              </a:rPr>
              <a:t>Rs. Nat’l Champion – 1991 &amp; 1992</a:t>
            </a:r>
          </a:p>
        </p:txBody>
      </p:sp>
    </p:spTree>
    <p:extLst>
      <p:ext uri="{BB962C8B-B14F-4D97-AF65-F5344CB8AC3E}">
        <p14:creationId xmlns:p14="http://schemas.microsoft.com/office/powerpoint/2010/main" val="94432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6428-0063-E0D0-63EF-8D06DEE63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Fellow Minnesota Oberhasli Breeders with a deep Body Shops foundation </a:t>
            </a:r>
          </a:p>
        </p:txBody>
      </p:sp>
      <p:pic>
        <p:nvPicPr>
          <p:cNvPr id="5" name="Content Placeholder 4" descr="A group of people standing next to a goat&#10;&#10;Description automatically generated">
            <a:extLst>
              <a:ext uri="{FF2B5EF4-FFF2-40B4-BE49-F238E27FC236}">
                <a16:creationId xmlns:a16="http://schemas.microsoft.com/office/drawing/2014/main" id="{7E584F5A-65F3-5747-3201-F85F9F9F9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3" t="19519" r="13696" b="13674"/>
          <a:stretch/>
        </p:blipFill>
        <p:spPr>
          <a:xfrm>
            <a:off x="2825086" y="1690688"/>
            <a:ext cx="5737569" cy="4318383"/>
          </a:xfrm>
          <a:ln w="38100"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B1E78C-BB05-FE4D-81D5-4DB789A50D17}"/>
              </a:ext>
            </a:extLst>
          </p:cNvPr>
          <p:cNvSpPr txBox="1"/>
          <p:nvPr/>
        </p:nvSpPr>
        <p:spPr>
          <a:xfrm>
            <a:off x="561304" y="6231265"/>
            <a:ext cx="10792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odern Love" panose="04090805081005020601" pitchFamily="82" charset="0"/>
              </a:rPr>
              <a:t>Peggy and Dave Daubert of the Tonka Tails Herd in Minnesota </a:t>
            </a:r>
          </a:p>
        </p:txBody>
      </p:sp>
    </p:spTree>
    <p:extLst>
      <p:ext uri="{BB962C8B-B14F-4D97-AF65-F5344CB8AC3E}">
        <p14:creationId xmlns:p14="http://schemas.microsoft.com/office/powerpoint/2010/main" val="111824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1B059-F949-0F7A-5055-4DC89575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Next Up...Body Shops Cherry Angel Cake</a:t>
            </a:r>
          </a:p>
        </p:txBody>
      </p:sp>
      <p:pic>
        <p:nvPicPr>
          <p:cNvPr id="5" name="Content Placeholder 4" descr="A goat with a person's legs&#10;&#10;Description automatically generated">
            <a:extLst>
              <a:ext uri="{FF2B5EF4-FFF2-40B4-BE49-F238E27FC236}">
                <a16:creationId xmlns:a16="http://schemas.microsoft.com/office/drawing/2014/main" id="{7BF528FA-74C1-C754-0242-19C0CEBDC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016" y="1507937"/>
            <a:ext cx="5823662" cy="5170133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6273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83875-21A9-EF7B-C0B3-7B9B22878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The Saga continues...</a:t>
            </a:r>
            <a:br>
              <a:rPr lang="en-US" dirty="0">
                <a:latin typeface="Modern Love" panose="04090805081005020601" pitchFamily="82" charset="0"/>
              </a:rPr>
            </a:br>
            <a:r>
              <a:rPr lang="en-US" dirty="0">
                <a:latin typeface="Modern Love" panose="04090805081005020601" pitchFamily="82" charset="0"/>
              </a:rPr>
              <a:t> SGCH Tonka Tails Parson’s Divinity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E1D889-886D-E48A-0F30-1D8C4F0E2410}"/>
              </a:ext>
            </a:extLst>
          </p:cNvPr>
          <p:cNvSpPr txBox="1"/>
          <p:nvPr/>
        </p:nvSpPr>
        <p:spPr>
          <a:xfrm>
            <a:off x="2526899" y="6177792"/>
            <a:ext cx="9665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Modern Love" panose="04090805081005020601" pitchFamily="82" charset="0"/>
                <a:cs typeface="Times New Roman" panose="02020603050405020304" pitchFamily="18" charset="0"/>
              </a:rPr>
              <a:t>Resulting in Divinity, 3X National Champion-1996, 1997 &amp; 1998</a:t>
            </a:r>
          </a:p>
        </p:txBody>
      </p:sp>
      <p:pic>
        <p:nvPicPr>
          <p:cNvPr id="8" name="Content Placeholder 7" descr="A person standing next to a goat">
            <a:extLst>
              <a:ext uri="{FF2B5EF4-FFF2-40B4-BE49-F238E27FC236}">
                <a16:creationId xmlns:a16="http://schemas.microsoft.com/office/drawing/2014/main" id="{C2AFE5B5-3BFA-DE20-06E0-8236D2C6F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619" y="1690689"/>
            <a:ext cx="5421082" cy="4218228"/>
          </a:xfrm>
          <a:ln w="1905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38EB0-447F-DF1B-2AC4-DC220FF5E828}"/>
              </a:ext>
            </a:extLst>
          </p:cNvPr>
          <p:cNvSpPr txBox="1"/>
          <p:nvPr/>
        </p:nvSpPr>
        <p:spPr>
          <a:xfrm>
            <a:off x="141668" y="2421228"/>
            <a:ext cx="4456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dern Love" panose="04090805081005020601" pitchFamily="82" charset="0"/>
                <a:cs typeface="Times New Roman" panose="02020603050405020304" pitchFamily="18" charset="0"/>
              </a:rPr>
              <a:t>At Karyl’s suggestion, the Dauberts bred Cherry Angel Cake to Body Shops Tipsy Cherry Parson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32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oat being presented by a person&#10;&#10;Description automatically generated with medium confidence">
            <a:extLst>
              <a:ext uri="{FF2B5EF4-FFF2-40B4-BE49-F238E27FC236}">
                <a16:creationId xmlns:a16="http://schemas.microsoft.com/office/drawing/2014/main" id="{F8357A7C-CFAC-E786-55EF-C5CE5265A8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74" y="1076044"/>
            <a:ext cx="5454293" cy="3874334"/>
          </a:xfr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E8CAB3-A900-D712-A01F-8D9E193664FB}"/>
              </a:ext>
            </a:extLst>
          </p:cNvPr>
          <p:cNvSpPr txBox="1"/>
          <p:nvPr/>
        </p:nvSpPr>
        <p:spPr>
          <a:xfrm>
            <a:off x="1261917" y="5066932"/>
            <a:ext cx="940740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odern Love" panose="04090805081005020601" pitchFamily="82" charset="0"/>
              </a:rPr>
              <a:t>SGCH Body Shops Blueberry Dumpling, </a:t>
            </a:r>
          </a:p>
          <a:p>
            <a:pPr algn="ctr"/>
            <a:r>
              <a:rPr lang="en-US" sz="2800" dirty="0">
                <a:latin typeface="Modern Love" panose="04090805081005020601" pitchFamily="82" charset="0"/>
              </a:rPr>
              <a:t>a half-sister to Cherry Angel Cake</a:t>
            </a:r>
          </a:p>
          <a:p>
            <a:pPr algn="ctr"/>
            <a:endParaRPr lang="en-US" sz="2400" dirty="0">
              <a:latin typeface="Modern Love" panose="04090805081005020601" pitchFamily="82" charset="0"/>
            </a:endParaRPr>
          </a:p>
          <a:p>
            <a:pPr algn="ctr"/>
            <a:r>
              <a:rPr lang="en-US" sz="2400" dirty="0">
                <a:latin typeface="Modern Love" panose="04090805081005020601" pitchFamily="82" charset="0"/>
              </a:rPr>
              <a:t>1998 Rs. National Champion &amp; 1999 National Champion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90552C-1BD5-804D-C575-8D01FDB61462}"/>
              </a:ext>
            </a:extLst>
          </p:cNvPr>
          <p:cNvSpPr txBox="1">
            <a:spLocks/>
          </p:cNvSpPr>
          <p:nvPr/>
        </p:nvSpPr>
        <p:spPr>
          <a:xfrm>
            <a:off x="130629" y="152714"/>
            <a:ext cx="11952514" cy="923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Modern Love" panose="04090805081005020601" pitchFamily="82" charset="0"/>
              </a:rPr>
              <a:t>The String Continues...</a:t>
            </a:r>
          </a:p>
        </p:txBody>
      </p:sp>
    </p:spTree>
    <p:extLst>
      <p:ext uri="{BB962C8B-B14F-4D97-AF65-F5344CB8AC3E}">
        <p14:creationId xmlns:p14="http://schemas.microsoft.com/office/powerpoint/2010/main" val="4113819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oat being held by a person&#10;&#10;Description automatically generated">
            <a:extLst>
              <a:ext uri="{FF2B5EF4-FFF2-40B4-BE49-F238E27FC236}">
                <a16:creationId xmlns:a16="http://schemas.microsoft.com/office/drawing/2014/main" id="{EC70B60F-294C-2C3A-8484-BCDA27A3B5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46" y="844952"/>
            <a:ext cx="5917507" cy="4350124"/>
          </a:xfrm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CEA5ED-1A62-760D-01F6-4E283D79AF75}"/>
              </a:ext>
            </a:extLst>
          </p:cNvPr>
          <p:cNvSpPr txBox="1"/>
          <p:nvPr/>
        </p:nvSpPr>
        <p:spPr>
          <a:xfrm>
            <a:off x="283027" y="5365924"/>
            <a:ext cx="116259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odern Love" panose="04090805081005020601" pitchFamily="82" charset="0"/>
              </a:rPr>
              <a:t>Blueberry Dumpling’s Daughter, SGCH Tonka Tails Kendall Rae</a:t>
            </a:r>
          </a:p>
          <a:p>
            <a:pPr algn="ctr"/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sz="2400" dirty="0">
                <a:latin typeface="Modern Love" panose="04090805081005020601" pitchFamily="82" charset="0"/>
              </a:rPr>
              <a:t>2000 Rs. Nat’l Champion, 2001 Nat’l Champion, 2002 Rs. Nat’l Champion</a:t>
            </a: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684035-96E9-5AD4-0523-AEC6869F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756"/>
            <a:ext cx="10515600" cy="6011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And on we go....</a:t>
            </a:r>
          </a:p>
        </p:txBody>
      </p:sp>
    </p:spTree>
    <p:extLst>
      <p:ext uri="{BB962C8B-B14F-4D97-AF65-F5344CB8AC3E}">
        <p14:creationId xmlns:p14="http://schemas.microsoft.com/office/powerpoint/2010/main" val="207910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CD386-4DEF-5369-7D64-D6F96BCC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484"/>
            <a:ext cx="10515600" cy="771344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From There, Into the Future...</a:t>
            </a:r>
          </a:p>
        </p:txBody>
      </p:sp>
      <p:pic>
        <p:nvPicPr>
          <p:cNvPr id="5" name="Content Placeholder 4" descr="A brown and black goat&#10;&#10;Description automatically generated">
            <a:extLst>
              <a:ext uri="{FF2B5EF4-FFF2-40B4-BE49-F238E27FC236}">
                <a16:creationId xmlns:a16="http://schemas.microsoft.com/office/drawing/2014/main" id="{A07DB691-23D2-7077-B6AB-9EDC01A64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66" y="864648"/>
            <a:ext cx="4161410" cy="3352572"/>
          </a:xfr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3CA943-FA67-DB79-1AD0-18CDC208B93D}"/>
              </a:ext>
            </a:extLst>
          </p:cNvPr>
          <p:cNvSpPr txBox="1"/>
          <p:nvPr/>
        </p:nvSpPr>
        <p:spPr>
          <a:xfrm>
            <a:off x="838200" y="4469563"/>
            <a:ext cx="1051559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Modern Love" panose="04090805081005020601" pitchFamily="82" charset="0"/>
                <a:cs typeface="Times New Roman" panose="02020603050405020304" pitchFamily="18" charset="0"/>
              </a:rPr>
              <a:t>2000 Jr. Nat’l Champion, Body Shops PC Frangelico</a:t>
            </a:r>
          </a:p>
          <a:p>
            <a:pPr algn="ctr"/>
            <a:endParaRPr lang="en-US" sz="2000" b="1" dirty="0">
              <a:latin typeface="Modern Love" panose="04090805081005020601" pitchFamily="82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Modern Love" panose="04090805081005020601" pitchFamily="82" charset="0"/>
                <a:cs typeface="Times New Roman" panose="02020603050405020304" pitchFamily="18" charset="0"/>
              </a:rPr>
              <a:t>Another Junior Doe, Body Shops SB Polenta was the 2001 Rs. National Champion</a:t>
            </a:r>
          </a:p>
          <a:p>
            <a:pPr algn="ctr"/>
            <a:endParaRPr lang="en-US" sz="2000" b="1" dirty="0">
              <a:latin typeface="Modern Love" panose="04090805081005020601" pitchFamily="82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Modern Love" panose="04090805081005020601" pitchFamily="82" charset="0"/>
                <a:cs typeface="Times New Roman" panose="02020603050405020304" pitchFamily="18" charset="0"/>
              </a:rPr>
              <a:t>Polenta - a prolific brood doe for the Brackett’s Sunburst herd and in the pedigree of 2018 Nat’l Champion, SGCH Haycreek’s Kane’s Stradivaria</a:t>
            </a:r>
          </a:p>
        </p:txBody>
      </p:sp>
    </p:spTree>
    <p:extLst>
      <p:ext uri="{BB962C8B-B14F-4D97-AF65-F5344CB8AC3E}">
        <p14:creationId xmlns:p14="http://schemas.microsoft.com/office/powerpoint/2010/main" val="2101860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E1E7E-6C38-3AF7-3632-6FD1037EE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285" y="365125"/>
            <a:ext cx="11299538" cy="95438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Modern Love" panose="04090805081005020601" pitchFamily="82" charset="0"/>
              </a:rPr>
              <a:t>As for Groups, You Could Mix and Match Many Ways</a:t>
            </a:r>
          </a:p>
        </p:txBody>
      </p:sp>
      <p:pic>
        <p:nvPicPr>
          <p:cNvPr id="5" name="Content Placeholder 4" descr="A group of people holding goats&#10;&#10;Description automatically generated">
            <a:extLst>
              <a:ext uri="{FF2B5EF4-FFF2-40B4-BE49-F238E27FC236}">
                <a16:creationId xmlns:a16="http://schemas.microsoft.com/office/drawing/2014/main" id="{9B8D840C-9AE2-4105-27A7-B5E4277BE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07" y="1203604"/>
            <a:ext cx="6743546" cy="4640924"/>
          </a:xfrm>
          <a:ln w="285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3B9626-4107-740C-868D-C6BCE1F4C766}"/>
              </a:ext>
            </a:extLst>
          </p:cNvPr>
          <p:cNvSpPr txBox="1"/>
          <p:nvPr/>
        </p:nvSpPr>
        <p:spPr>
          <a:xfrm>
            <a:off x="985777" y="5903893"/>
            <a:ext cx="10220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odern Love" panose="04090805081005020601" pitchFamily="82" charset="0"/>
              </a:rPr>
              <a:t>Cherry Pie, Taco, Cherry Angel Cake, Divinity, &amp; </a:t>
            </a:r>
          </a:p>
          <a:p>
            <a:pPr algn="ctr"/>
            <a:r>
              <a:rPr lang="en-US" sz="2800" dirty="0">
                <a:latin typeface="Modern Love" panose="04090805081005020601" pitchFamily="82" charset="0"/>
              </a:rPr>
              <a:t>GCH Seneca Valley’s Adolpha</a:t>
            </a:r>
          </a:p>
        </p:txBody>
      </p:sp>
    </p:spTree>
    <p:extLst>
      <p:ext uri="{BB962C8B-B14F-4D97-AF65-F5344CB8AC3E}">
        <p14:creationId xmlns:p14="http://schemas.microsoft.com/office/powerpoint/2010/main" val="3890352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79BF1-7D48-DD8A-5584-ADDD81EC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28" y="360974"/>
            <a:ext cx="1109254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A Remarkable Record of National Show </a:t>
            </a:r>
            <a:br>
              <a:rPr lang="en-US" dirty="0">
                <a:latin typeface="Modern Love" panose="04090805081005020601" pitchFamily="82" charset="0"/>
              </a:rPr>
            </a:br>
            <a:r>
              <a:rPr lang="en-US" dirty="0">
                <a:latin typeface="Modern Love" panose="04090805081005020601" pitchFamily="82" charset="0"/>
              </a:rPr>
              <a:t>Grand Champions, Reserves, or Premier Sires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C021-CC65-D49A-9F16-FDBFCEBA2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30856"/>
            <a:ext cx="10515600" cy="99859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From 1989 through 2023, there was a Body Shops or Tonka Tails sire or dam in the pedigree or close extended pedigree!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pink ribbons&#10;&#10;Description automatically generated">
            <a:extLst>
              <a:ext uri="{FF2B5EF4-FFF2-40B4-BE49-F238E27FC236}">
                <a16:creationId xmlns:a16="http://schemas.microsoft.com/office/drawing/2014/main" id="{02AF32CD-36AB-24FA-5E06-3EC3FDA7C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503" y="3029455"/>
            <a:ext cx="3944889" cy="346757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4198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2E74-884E-18F9-C1F2-778D893F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594"/>
            <a:ext cx="10515600" cy="757619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Karyl’s Committee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81128-C79C-B8F1-DCC5-B887FB2BF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602" y="1122744"/>
            <a:ext cx="11905397" cy="55556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Products Committee...Just One ADGA Committee?</a:t>
            </a:r>
          </a:p>
          <a:p>
            <a:pPr marL="0" indent="0" algn="ctr">
              <a:buNone/>
            </a:pPr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dirty="0">
                <a:latin typeface="Modern Love" panose="04090805081005020601" pitchFamily="82" charset="0"/>
              </a:rPr>
              <a:t>Yes, but 37 years from 1986 until 2022, Chair since 2005</a:t>
            </a:r>
          </a:p>
          <a:p>
            <a:pPr algn="ctr"/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dirty="0">
                <a:latin typeface="Modern Love" panose="04090805081005020601" pitchFamily="82" charset="0"/>
              </a:rPr>
              <a:t>Innovation - the presentation of cheeses and soaps at the National Convention evolved under Karyl’s leadership</a:t>
            </a:r>
          </a:p>
          <a:p>
            <a:pPr algn="ctr"/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dirty="0">
                <a:latin typeface="Modern Love" panose="04090805081005020601" pitchFamily="82" charset="0"/>
              </a:rPr>
              <a:t>“I worked many years...giving recognition to dairy goat producers through creations of competitions for both cheese and soap.”</a:t>
            </a:r>
          </a:p>
          <a:p>
            <a:pPr algn="ctr"/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dirty="0">
                <a:latin typeface="Modern Love" panose="04090805081005020601" pitchFamily="82" charset="0"/>
              </a:rPr>
              <a:t>There actually was one other committee – Chair of AGS Breeds </a:t>
            </a:r>
            <a:r>
              <a:rPr lang="en-US" dirty="0" err="1">
                <a:latin typeface="Modern Love" panose="04090805081005020601" pitchFamily="82" charset="0"/>
              </a:rPr>
              <a:t>Cmte</a:t>
            </a:r>
            <a:endParaRPr lang="en-US" dirty="0">
              <a:latin typeface="Modern Love" panose="04090805081005020601" pitchFamily="8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1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23FB-0D6A-7BC6-BECF-0E4D003D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2" y="79587"/>
            <a:ext cx="11719775" cy="1325563"/>
          </a:xfrm>
        </p:spPr>
        <p:txBody>
          <a:bodyPr/>
          <a:lstStyle/>
          <a:p>
            <a:r>
              <a:rPr lang="en-US" dirty="0">
                <a:latin typeface="Modern Love" panose="04090805081005020601" pitchFamily="82" charset="0"/>
              </a:rPr>
              <a:t>Always Time for a Little Fun Along the Way</a:t>
            </a:r>
          </a:p>
        </p:txBody>
      </p:sp>
      <p:pic>
        <p:nvPicPr>
          <p:cNvPr id="5" name="Picture 4" descr="A person's face cut out of a cut out of a cardboard cutout&#10;&#10;Description automatically generated">
            <a:extLst>
              <a:ext uri="{FF2B5EF4-FFF2-40B4-BE49-F238E27FC236}">
                <a16:creationId xmlns:a16="http://schemas.microsoft.com/office/drawing/2014/main" id="{62DA658E-3A14-FA7B-EDBA-51BF0F871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78" y="1690688"/>
            <a:ext cx="2048077" cy="26100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 descr="A group of women wearing cowboy hats&#10;&#10;Description automatically generated">
            <a:extLst>
              <a:ext uri="{FF2B5EF4-FFF2-40B4-BE49-F238E27FC236}">
                <a16:creationId xmlns:a16="http://schemas.microsoft.com/office/drawing/2014/main" id="{8CDAAFFD-BE35-27C5-71ED-5D037DC6B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70" y="4267952"/>
            <a:ext cx="3492153" cy="21281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 descr="A person wearing a pirate hat and holding a plaque">
            <a:extLst>
              <a:ext uri="{FF2B5EF4-FFF2-40B4-BE49-F238E27FC236}">
                <a16:creationId xmlns:a16="http://schemas.microsoft.com/office/drawing/2014/main" id="{BB045E7E-36B7-A722-2DB0-FD33D069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554" y="3187425"/>
            <a:ext cx="2529941" cy="33054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 descr="A person with dog ears and tongue sticking out&#10;&#10;Description automatically generated">
            <a:extLst>
              <a:ext uri="{FF2B5EF4-FFF2-40B4-BE49-F238E27FC236}">
                <a16:creationId xmlns:a16="http://schemas.microsoft.com/office/drawing/2014/main" id="{7284FC59-F592-1999-AA6E-754D4C5A89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47" y="1287187"/>
            <a:ext cx="2771775" cy="38004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Picture 12" descr="Two women sitting in front of a sign&#10;&#10;Description automatically generated">
            <a:extLst>
              <a:ext uri="{FF2B5EF4-FFF2-40B4-BE49-F238E27FC236}">
                <a16:creationId xmlns:a16="http://schemas.microsoft.com/office/drawing/2014/main" id="{68908B7C-A62B-DF6C-912A-A3E1DFFCEA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269" y="1287187"/>
            <a:ext cx="3133949" cy="302507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4379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E79D-48C7-284D-E3D5-11CBCF46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latin typeface="Modern Love" panose="04090805081005020601" pitchFamily="82" charset="0"/>
              </a:rPr>
              <a:t>And There’s More</a:t>
            </a:r>
          </a:p>
        </p:txBody>
      </p:sp>
      <p:pic>
        <p:nvPicPr>
          <p:cNvPr id="5" name="Picture 4" descr="A close-up of a sign&#10;&#10;Description automatically generated">
            <a:extLst>
              <a:ext uri="{FF2B5EF4-FFF2-40B4-BE49-F238E27FC236}">
                <a16:creationId xmlns:a16="http://schemas.microsoft.com/office/drawing/2014/main" id="{A7D1423C-80F7-B40E-936F-57B54C067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205" y="1690688"/>
            <a:ext cx="4708584" cy="1829006"/>
          </a:xfrm>
          <a:prstGeom prst="rect">
            <a:avLst/>
          </a:prstGeom>
        </p:spPr>
      </p:pic>
      <p:pic>
        <p:nvPicPr>
          <p:cNvPr id="7" name="Picture 6" descr="A group of people sitting on bleachers&#10;&#10;Description automatically generated">
            <a:extLst>
              <a:ext uri="{FF2B5EF4-FFF2-40B4-BE49-F238E27FC236}">
                <a16:creationId xmlns:a16="http://schemas.microsoft.com/office/drawing/2014/main" id="{B5F054A8-ADC7-3BF9-A40A-DF99FC3A8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90" y="2327804"/>
            <a:ext cx="5817179" cy="43878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 descr="A group of goats in a fence&#10;&#10;Description automatically generated">
            <a:extLst>
              <a:ext uri="{FF2B5EF4-FFF2-40B4-BE49-F238E27FC236}">
                <a16:creationId xmlns:a16="http://schemas.microsoft.com/office/drawing/2014/main" id="{1A4CF80C-4F4D-AD00-A9E9-E523FADB0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802" y="3998752"/>
            <a:ext cx="5423391" cy="338497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6458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260F-9021-5FAF-9860-FAA6E8491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487" y="306145"/>
            <a:ext cx="10515600" cy="74978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Modern Love" panose="04090805081005020601" pitchFamily="82" charset="0"/>
              </a:rPr>
              <a:t>Greatest Accomplishment in Dairy Goats...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08333-10B1-D4E4-E074-454DBB8A7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070" y="1055930"/>
            <a:ext cx="10759441" cy="129373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3600" dirty="0">
                <a:latin typeface="Modern Love" panose="04090805081005020601" pitchFamily="82" charset="0"/>
              </a:rPr>
              <a:t>“Promoting the Acceptance of the Nigerian Dwarf Breed in ADGA.</a:t>
            </a:r>
            <a:r>
              <a:rPr lang="en-US" dirty="0">
                <a:latin typeface="Modern Love" panose="04090805081005020601" pitchFamily="82" charset="0"/>
              </a:rPr>
              <a:t>”</a:t>
            </a:r>
          </a:p>
          <a:p>
            <a:pPr algn="ctr"/>
            <a:endParaRPr lang="en-US" dirty="0">
              <a:latin typeface="Modern Love" panose="04090805081005020601" pitchFamily="82" charset="0"/>
            </a:endParaRPr>
          </a:p>
          <a:p>
            <a:pPr lvl="1" algn="ctr"/>
            <a:r>
              <a:rPr lang="en-US" sz="3400" dirty="0">
                <a:latin typeface="Modern Love" panose="04090805081005020601" pitchFamily="82" charset="0"/>
              </a:rPr>
              <a:t>All of us on the committee worked for years to get Board members </a:t>
            </a:r>
          </a:p>
          <a:p>
            <a:pPr marL="457200" lvl="1" indent="0" algn="ctr">
              <a:buNone/>
            </a:pPr>
            <a:r>
              <a:rPr lang="en-US" sz="3400" dirty="0">
                <a:latin typeface="Modern Love" panose="04090805081005020601" pitchFamily="82" charset="0"/>
              </a:rPr>
              <a:t>to see the value of this breed to the survival of ADGA</a:t>
            </a:r>
          </a:p>
        </p:txBody>
      </p:sp>
      <p:pic>
        <p:nvPicPr>
          <p:cNvPr id="4" name="Content Placeholder 4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B06F368F-E356-F803-9646-027242815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r="3471" b="21516"/>
          <a:stretch/>
        </p:blipFill>
        <p:spPr>
          <a:xfrm>
            <a:off x="2715305" y="2494795"/>
            <a:ext cx="6285053" cy="326559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8859AD-BF5C-30DB-F708-0CBBC61393D4}"/>
              </a:ext>
            </a:extLst>
          </p:cNvPr>
          <p:cNvSpPr txBox="1"/>
          <p:nvPr/>
        </p:nvSpPr>
        <p:spPr>
          <a:xfrm>
            <a:off x="716279" y="5905524"/>
            <a:ext cx="10759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Tom Rucker, Andrea Forest, Marge Kitchen, Karyl Dronen, Allen Cunningham, Elaine Considine</a:t>
            </a:r>
          </a:p>
          <a:p>
            <a:pPr algn="ctr"/>
            <a:r>
              <a:rPr lang="en-US" dirty="0">
                <a:latin typeface="Modern Love" panose="04090805081005020601" pitchFamily="82" charset="0"/>
              </a:rPr>
              <a:t> (Picture by Harvey Considine, following the acceptance of the breed by the ADGA BOD, 2005)</a:t>
            </a:r>
          </a:p>
        </p:txBody>
      </p:sp>
    </p:spTree>
    <p:extLst>
      <p:ext uri="{BB962C8B-B14F-4D97-AF65-F5344CB8AC3E}">
        <p14:creationId xmlns:p14="http://schemas.microsoft.com/office/powerpoint/2010/main" val="488810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80B46-82F2-21AC-8D57-59C5F7A20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89" y="-363095"/>
            <a:ext cx="11951593" cy="2666457"/>
          </a:xfrm>
        </p:spPr>
        <p:txBody>
          <a:bodyPr>
            <a:normAutofit fontScale="40000" lnSpcReduction="20000"/>
          </a:bodyPr>
          <a:lstStyle/>
          <a:p>
            <a:endParaRPr lang="en-US" dirty="0">
              <a:latin typeface="Modern Love" panose="04090805081005020601" pitchFamily="82" charset="0"/>
            </a:endParaRPr>
          </a:p>
          <a:p>
            <a:pPr marL="0" indent="0">
              <a:buNone/>
            </a:pPr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sz="5100" dirty="0">
                <a:latin typeface="Modern Love" panose="04090805081005020601" pitchFamily="82" charset="0"/>
              </a:rPr>
              <a:t>In 2010, Karyl exhibited Nigerian Dwarf in their </a:t>
            </a:r>
          </a:p>
          <a:p>
            <a:pPr marL="0" indent="0" algn="ctr">
              <a:buNone/>
            </a:pPr>
            <a:r>
              <a:rPr lang="en-US" sz="5100" dirty="0">
                <a:latin typeface="Modern Love" panose="04090805081005020601" pitchFamily="82" charset="0"/>
              </a:rPr>
              <a:t>1st year of competition at the National Show, </a:t>
            </a:r>
          </a:p>
          <a:p>
            <a:pPr marL="0" indent="0" algn="ctr">
              <a:buNone/>
            </a:pPr>
            <a:r>
              <a:rPr lang="en-US" sz="5100" dirty="0">
                <a:latin typeface="Modern Love" panose="04090805081005020601" pitchFamily="82" charset="0"/>
              </a:rPr>
              <a:t>alongside her partners, Earl and Marjorie Kitchen</a:t>
            </a:r>
          </a:p>
          <a:p>
            <a:endParaRPr lang="en-US" dirty="0">
              <a:latin typeface="Modern Love" panose="04090805081005020601" pitchFamily="82" charset="0"/>
            </a:endParaRPr>
          </a:p>
          <a:p>
            <a:pPr algn="ctr"/>
            <a:r>
              <a:rPr lang="en-US" sz="6000" dirty="0">
                <a:latin typeface="Modern Love" panose="04090805081005020601" pitchFamily="82" charset="0"/>
              </a:rPr>
              <a:t>Remaining Goal...</a:t>
            </a:r>
          </a:p>
          <a:p>
            <a:pPr marL="0" indent="0" algn="ctr">
              <a:buNone/>
            </a:pPr>
            <a:r>
              <a:rPr lang="en-US" sz="6000" dirty="0">
                <a:latin typeface="Modern Love" panose="04090805081005020601" pitchFamily="82" charset="0"/>
              </a:rPr>
              <a:t>“Breeding Nigerian Dwarf goats that reach the quality of other herds in the breed.”</a:t>
            </a:r>
          </a:p>
          <a:p>
            <a:endParaRPr lang="en-US" dirty="0">
              <a:latin typeface="Modern Love" panose="04090805081005020601" pitchFamily="82" charset="0"/>
            </a:endParaRPr>
          </a:p>
          <a:p>
            <a:endParaRPr lang="en-US" dirty="0">
              <a:latin typeface="Modern Love" panose="04090805081005020601" pitchFamily="82" charset="0"/>
            </a:endParaRPr>
          </a:p>
          <a:p>
            <a:endParaRPr lang="en-US" dirty="0">
              <a:latin typeface="Modern Love" panose="04090805081005020601" pitchFamily="82" charset="0"/>
            </a:endParaRPr>
          </a:p>
        </p:txBody>
      </p:sp>
      <p:pic>
        <p:nvPicPr>
          <p:cNvPr id="4" name="Content Placeholder 4" descr="A person holding a goat&#10;&#10;Description automatically generated">
            <a:extLst>
              <a:ext uri="{FF2B5EF4-FFF2-40B4-BE49-F238E27FC236}">
                <a16:creationId xmlns:a16="http://schemas.microsoft.com/office/drawing/2014/main" id="{47D6ECED-FEB8-59D7-2793-D0B3DF58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045" y="2477840"/>
            <a:ext cx="3761085" cy="34109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7C34C3-2AD8-0B77-7D5F-0F0D34704A7A}"/>
              </a:ext>
            </a:extLst>
          </p:cNvPr>
          <p:cNvSpPr txBox="1"/>
          <p:nvPr/>
        </p:nvSpPr>
        <p:spPr>
          <a:xfrm>
            <a:off x="3490175" y="6063273"/>
            <a:ext cx="5692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Modern Love" panose="04090805081005020601" pitchFamily="82" charset="0"/>
              </a:rPr>
              <a:t>Body-Shops IB Sunflower...Appraised 91 in 2024 at four years of age</a:t>
            </a:r>
          </a:p>
        </p:txBody>
      </p:sp>
      <p:pic>
        <p:nvPicPr>
          <p:cNvPr id="6" name="Picture 5" descr="A couple of women holding ribbons&#10;&#10;Description automatically generated">
            <a:extLst>
              <a:ext uri="{FF2B5EF4-FFF2-40B4-BE49-F238E27FC236}">
                <a16:creationId xmlns:a16="http://schemas.microsoft.com/office/drawing/2014/main" id="{56C8DB05-F8B9-3BB1-6750-05D0E1922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33" y="2738441"/>
            <a:ext cx="2755342" cy="363239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 descr="A group of yellow and black ribbons&#10;&#10;Description automatically generated">
            <a:extLst>
              <a:ext uri="{FF2B5EF4-FFF2-40B4-BE49-F238E27FC236}">
                <a16:creationId xmlns:a16="http://schemas.microsoft.com/office/drawing/2014/main" id="{59739FC6-9800-87D6-D9D2-5665CAFBF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904" y="3030314"/>
            <a:ext cx="2133600" cy="25431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5145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02DCE-8D9C-B40F-5549-E3E7CFD4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941"/>
            <a:ext cx="10515600" cy="718415"/>
          </a:xfrm>
        </p:spPr>
        <p:txBody>
          <a:bodyPr/>
          <a:lstStyle/>
          <a:p>
            <a:pPr algn="ctr"/>
            <a:r>
              <a:rPr lang="en-US" dirty="0">
                <a:latin typeface="Modern Love" panose="04090805081005020601" pitchFamily="82" charset="0"/>
              </a:rPr>
              <a:t>Karyl Dronen – ADGA Pioneer</a:t>
            </a:r>
          </a:p>
        </p:txBody>
      </p:sp>
      <p:pic>
        <p:nvPicPr>
          <p:cNvPr id="5" name="Content Placeholder 4" descr="A person holding a plaque&#10;&#10;Description automatically generated">
            <a:extLst>
              <a:ext uri="{FF2B5EF4-FFF2-40B4-BE49-F238E27FC236}">
                <a16:creationId xmlns:a16="http://schemas.microsoft.com/office/drawing/2014/main" id="{5AA05158-AC61-7C8C-42E5-491429D23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962" y="1019356"/>
            <a:ext cx="4118076" cy="5080935"/>
          </a:xfrm>
          <a:ln w="381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8FB969-D989-5203-B1F5-E5A9EBB7BA06}"/>
              </a:ext>
            </a:extLst>
          </p:cNvPr>
          <p:cNvSpPr txBox="1"/>
          <p:nvPr/>
        </p:nvSpPr>
        <p:spPr>
          <a:xfrm>
            <a:off x="156754" y="6170542"/>
            <a:ext cx="11691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Modern Love" panose="04090805081005020601" pitchFamily="82" charset="0"/>
              </a:rPr>
              <a:t>“Working for ADGA wherever needed.”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1DC91-F5A8-7458-6278-F45F19F00C9C}"/>
              </a:ext>
            </a:extLst>
          </p:cNvPr>
          <p:cNvSpPr txBox="1"/>
          <p:nvPr/>
        </p:nvSpPr>
        <p:spPr>
          <a:xfrm>
            <a:off x="515155" y="2521627"/>
            <a:ext cx="2794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Modern Love" panose="04090805081005020601" pitchFamily="82" charset="0"/>
              </a:rPr>
              <a:t>Plans for the Future?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81096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786</Words>
  <Application>Microsoft Office PowerPoint</Application>
  <PresentationFormat>Widescreen</PresentationFormat>
  <Paragraphs>121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Modern Love</vt:lpstr>
      <vt:lpstr>Office Theme</vt:lpstr>
      <vt:lpstr>Karyl Dronen</vt:lpstr>
      <vt:lpstr>Early Years</vt:lpstr>
      <vt:lpstr>Beginning Goat Years</vt:lpstr>
      <vt:lpstr>Other...</vt:lpstr>
      <vt:lpstr>The Oberhaslis Story</vt:lpstr>
      <vt:lpstr>National Shows – Cherry Pie  (w/ Ice Cream on Top)</vt:lpstr>
      <vt:lpstr>SGCH Body Shops 21 Cherry Pie</vt:lpstr>
      <vt:lpstr>Not Just One Pretty Face</vt:lpstr>
      <vt:lpstr>Fellow Minnesota Oberhasli Breeders with a deep Body Shops foundation </vt:lpstr>
      <vt:lpstr>Next Up...Body Shops Cherry Angel Cake</vt:lpstr>
      <vt:lpstr>The Saga continues...  SGCH Tonka Tails Parson’s Divinity</vt:lpstr>
      <vt:lpstr>PowerPoint Presentation</vt:lpstr>
      <vt:lpstr>And on we go....</vt:lpstr>
      <vt:lpstr>From There, Into the Future...</vt:lpstr>
      <vt:lpstr>As for Groups, You Could Mix and Match Many Ways</vt:lpstr>
      <vt:lpstr>A Remarkable Record of National Show  Grand Champions, Reserves, or Premier Sires</vt:lpstr>
      <vt:lpstr>Karyl’s Committee Work</vt:lpstr>
      <vt:lpstr>Always Time for a Little Fun Along the Way</vt:lpstr>
      <vt:lpstr>And There’s More</vt:lpstr>
      <vt:lpstr>Greatest Accomplishment in Dairy Goats...</vt:lpstr>
      <vt:lpstr>PowerPoint Presentation</vt:lpstr>
      <vt:lpstr>Karyl Dronen – ADGA Pioneer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Thompson</dc:creator>
  <cp:lastModifiedBy>Mary Thompson</cp:lastModifiedBy>
  <cp:revision>24</cp:revision>
  <dcterms:created xsi:type="dcterms:W3CDTF">2024-09-26T04:22:05Z</dcterms:created>
  <dcterms:modified xsi:type="dcterms:W3CDTF">2024-10-21T01:54:05Z</dcterms:modified>
</cp:coreProperties>
</file>